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71" r:id="rId11"/>
    <p:sldId id="272" r:id="rId12"/>
    <p:sldId id="265" r:id="rId13"/>
    <p:sldId id="269" r:id="rId14"/>
    <p:sldId id="266" r:id="rId15"/>
    <p:sldId id="273" r:id="rId16"/>
    <p:sldId id="267" r:id="rId17"/>
    <p:sldId id="268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1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3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1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ulec@soubosonohy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unackova@soubosonohy.cz" TargetMode="External"/><Relationship Id="rId2" Type="http://schemas.openxmlformats.org/officeDocument/2006/relationships/hyperlink" Target="mailto:pospisilova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resankova@soubosonohy.cz" TargetMode="External"/><Relationship Id="rId2" Type="http://schemas.openxmlformats.org/officeDocument/2006/relationships/hyperlink" Target="mailto:bar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spor@soubosonohy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oubosonohy.cz" TargetMode="External"/><Relationship Id="rId2" Type="http://schemas.openxmlformats.org/officeDocument/2006/relationships/hyperlink" Target="mailto:kostal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va@soubosonohy.cz" TargetMode="External"/><Relationship Id="rId2" Type="http://schemas.openxmlformats.org/officeDocument/2006/relationships/hyperlink" Target="mailto:merinsky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palova@soubosonohy.cz" TargetMode="External"/><Relationship Id="rId2" Type="http://schemas.openxmlformats.org/officeDocument/2006/relationships/hyperlink" Target="mailto:vit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ukal@soubosonohy.cz" TargetMode="External"/><Relationship Id="rId2" Type="http://schemas.openxmlformats.org/officeDocument/2006/relationships/hyperlink" Target="mailto:komin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otkova@soubosonohy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kova@soubosonoh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54" y="1670465"/>
            <a:ext cx="6368752" cy="292988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INSTALATÉR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Kód </a:t>
            </a:r>
            <a:r>
              <a:rPr lang="cs-CZ" dirty="0">
                <a:solidFill>
                  <a:schemeClr val="tx1"/>
                </a:solidFill>
              </a:rPr>
              <a:t>oboru: </a:t>
            </a:r>
            <a:r>
              <a:rPr lang="cs-CZ" dirty="0" smtClean="0">
                <a:solidFill>
                  <a:schemeClr val="tx1"/>
                </a:solidFill>
              </a:rPr>
              <a:t>36-52-H/01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Informace ke studiu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426" y="397762"/>
            <a:ext cx="3784781" cy="111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15713"/>
            <a:ext cx="3775695" cy="250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nstalatér Instalatérské Nástroje - Obrázek zdarma na Pixabay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3"/>
          <a:stretch/>
        </p:blipFill>
        <p:spPr bwMode="auto">
          <a:xfrm>
            <a:off x="465827" y="764703"/>
            <a:ext cx="1944792" cy="172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 descr="Kvalitní plastové potrubí a kanalizační systémy | ASB Portal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67" b="50283"/>
          <a:stretch/>
        </p:blipFill>
        <p:spPr bwMode="auto">
          <a:xfrm>
            <a:off x="7060104" y="4625086"/>
            <a:ext cx="1856105" cy="16770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06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Úhradu zálohy na stravování lze provést</a:t>
            </a:r>
            <a:r>
              <a:rPr lang="cs-CZ" sz="2200" b="1" dirty="0" smtClean="0"/>
              <a:t>: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Bankovním převodem na účet č. 62733621, kód banky: 0100, KS:0378. VS: osobní číslo strávníka</a:t>
            </a:r>
          </a:p>
          <a:p>
            <a:r>
              <a:rPr lang="cs-CZ" sz="2200" dirty="0"/>
              <a:t>Složenkou, která bude vydána na požádání v pokladně školní jídelny (pí. Sobková)</a:t>
            </a:r>
          </a:p>
          <a:p>
            <a:r>
              <a:rPr lang="cs-CZ" sz="2200" dirty="0"/>
              <a:t>Úhradou v hotovosti ve výjimečných případech v pokladně školní jídelny (pí. Sobková)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78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6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Cena stravného pro školní rok </a:t>
            </a:r>
            <a:r>
              <a:rPr lang="cs-CZ" sz="2200" b="1" dirty="0" smtClean="0"/>
              <a:t>2023/2024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- s</a:t>
            </a:r>
            <a:r>
              <a:rPr lang="cs-CZ" sz="2200" dirty="0" smtClean="0"/>
              <a:t>nídaně - 40,-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oběd/ výběr ze 2 jídel/ </a:t>
            </a:r>
            <a:r>
              <a:rPr lang="cs-CZ" sz="2200" dirty="0" smtClean="0"/>
              <a:t>- 45,-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v</a:t>
            </a:r>
            <a:r>
              <a:rPr lang="cs-CZ" sz="2200" dirty="0" smtClean="0"/>
              <a:t>ečeře - 40,-Kč</a:t>
            </a:r>
          </a:p>
          <a:p>
            <a:r>
              <a:rPr lang="cs-CZ" sz="2200" dirty="0" smtClean="0"/>
              <a:t>Strava se objednává ISIC kartou přes terminál ve školní jídelně.</a:t>
            </a:r>
          </a:p>
          <a:p>
            <a:r>
              <a:rPr lang="cs-CZ" sz="2200" dirty="0" smtClean="0"/>
              <a:t>Internetovou objednávkou na stránkách školy www.soubosonohy.cz</a:t>
            </a:r>
          </a:p>
          <a:p>
            <a:r>
              <a:rPr lang="cs-CZ" sz="2200" dirty="0" smtClean="0"/>
              <a:t>Strávníci si nosí vlastní příbor</a:t>
            </a:r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5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Odborný výcvik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Vedoucí učitel OV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Bc. Pulec Martin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547 120 783</a:t>
            </a:r>
          </a:p>
          <a:p>
            <a:pPr marL="0" indent="0">
              <a:buNone/>
            </a:pPr>
            <a:r>
              <a:rPr lang="cs-CZ" sz="2200" dirty="0" smtClean="0"/>
              <a:t>       +420 603 463 121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pulec@soubosonohy.cz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D-přízemí</a:t>
            </a:r>
          </a:p>
          <a:p>
            <a:pPr marL="0" indent="0">
              <a:buNone/>
            </a:pP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Členění pracovního dne </a:t>
            </a:r>
            <a:r>
              <a:rPr lang="cs-CZ" sz="2200" b="1" dirty="0" smtClean="0"/>
              <a:t>OV pro žáky 1. ročníku</a:t>
            </a:r>
            <a:endParaRPr lang="cs-CZ" sz="2200" b="1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7.00 zahájení vyučovacího dne odborného výcviku</a:t>
            </a:r>
          </a:p>
          <a:p>
            <a:r>
              <a:rPr lang="cs-CZ" sz="2200" dirty="0"/>
              <a:t>7.00 - 11.00 pracovní vyučování</a:t>
            </a:r>
          </a:p>
          <a:p>
            <a:r>
              <a:rPr lang="cs-CZ" sz="2200" dirty="0"/>
              <a:t>11.00 - 11.30 přestávka</a:t>
            </a:r>
          </a:p>
          <a:p>
            <a:r>
              <a:rPr lang="cs-CZ" sz="2200" dirty="0"/>
              <a:t>11.30 - 13.30 pracovní vyučování</a:t>
            </a:r>
          </a:p>
          <a:p>
            <a:r>
              <a:rPr lang="cs-CZ" sz="2200" dirty="0"/>
              <a:t>13.30 ukončení vyučovacího dne odborného výcviku</a:t>
            </a:r>
          </a:p>
          <a:p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Poradenské pracoviště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600" b="1" dirty="0" smtClean="0"/>
              <a:t>Sociální pracovník</a:t>
            </a:r>
          </a:p>
          <a:p>
            <a:pPr marL="0" indent="0">
              <a:buNone/>
            </a:pPr>
            <a:r>
              <a:rPr lang="cs-CZ" sz="2600" dirty="0" smtClean="0"/>
              <a:t>PhDr. Pospíšilová Hana, </a:t>
            </a:r>
            <a:r>
              <a:rPr lang="cs-CZ" sz="2600" dirty="0" err="1" smtClean="0"/>
              <a:t>DiS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Tel: +420 702 193 137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2"/>
              </a:rPr>
              <a:t>pospisilova@soubosonohy.cz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A - 1.patro, kancelář č. 106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Výchovná poradkyně</a:t>
            </a:r>
          </a:p>
          <a:p>
            <a:pPr marL="0" indent="0">
              <a:buNone/>
            </a:pPr>
            <a:r>
              <a:rPr lang="cs-CZ" sz="2600" dirty="0" smtClean="0"/>
              <a:t>PhDr. Huňáčková Jana</a:t>
            </a:r>
          </a:p>
          <a:p>
            <a:pPr marL="0" indent="0">
              <a:buNone/>
            </a:pPr>
            <a:r>
              <a:rPr lang="cs-CZ" sz="2600" dirty="0" smtClean="0"/>
              <a:t>Tel:  547 120 726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3"/>
              </a:rPr>
              <a:t>hunackova@soubosonohy.cz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E - 1.patro, kancelář č. 105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644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8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Metodik prevence sociálně patologických </a:t>
            </a:r>
            <a:r>
              <a:rPr lang="cs-CZ" sz="2200" b="1" dirty="0" smtClean="0"/>
              <a:t>jevů</a:t>
            </a:r>
          </a:p>
          <a:p>
            <a:pPr marL="0" indent="0">
              <a:buNone/>
            </a:pPr>
            <a:endParaRPr lang="cs-CZ" sz="2700" b="1" dirty="0"/>
          </a:p>
          <a:p>
            <a:pPr marL="0" indent="0">
              <a:buNone/>
            </a:pPr>
            <a:r>
              <a:rPr lang="cs-CZ" sz="2200" dirty="0"/>
              <a:t>Mgr. </a:t>
            </a:r>
            <a:r>
              <a:rPr lang="cs-CZ" sz="2200" dirty="0" smtClean="0"/>
              <a:t>Bár Arnošt</a:t>
            </a:r>
          </a:p>
          <a:p>
            <a:pPr marL="0" indent="0">
              <a:buNone/>
            </a:pPr>
            <a:r>
              <a:rPr lang="cs-CZ" sz="2200" dirty="0" smtClean="0"/>
              <a:t>Tel.  547 </a:t>
            </a:r>
            <a:r>
              <a:rPr lang="cs-CZ" sz="2200" dirty="0"/>
              <a:t>120 </a:t>
            </a:r>
            <a:r>
              <a:rPr lang="cs-CZ" sz="2200" dirty="0" smtClean="0"/>
              <a:t>732</a:t>
            </a:r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>
                <a:hlinkClick r:id="rId2"/>
              </a:rPr>
              <a:t>bar@soubosonohy.cz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E-1.patro-kancelář č.107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Ing. Kresánková  Hana</a:t>
            </a:r>
          </a:p>
          <a:p>
            <a:pPr marL="0" indent="0">
              <a:buNone/>
            </a:pPr>
            <a:r>
              <a:rPr lang="cs-CZ" sz="2200" dirty="0" smtClean="0"/>
              <a:t>Tel: 547 </a:t>
            </a:r>
            <a:r>
              <a:rPr lang="cs-CZ" sz="2200" dirty="0"/>
              <a:t>120 </a:t>
            </a:r>
            <a:r>
              <a:rPr lang="cs-CZ" sz="2200" dirty="0" smtClean="0"/>
              <a:t>764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 smtClean="0">
                <a:hlinkClick r:id="rId3"/>
              </a:rPr>
              <a:t>kresankova@soubosonohy.cz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F-3.patro-kancelář č. 306</a:t>
            </a:r>
            <a:endParaRPr lang="cs-CZ" sz="2200" dirty="0"/>
          </a:p>
          <a:p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93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18002"/>
            <a:ext cx="8219256" cy="5435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  </a:t>
            </a:r>
            <a:r>
              <a:rPr lang="cs-CZ" b="1" dirty="0" smtClean="0"/>
              <a:t>Informovanost rodičů</a:t>
            </a:r>
          </a:p>
          <a:p>
            <a:r>
              <a:rPr lang="cs-CZ" sz="2200" dirty="0" smtClean="0"/>
              <a:t>Pravidelná </a:t>
            </a:r>
            <a:r>
              <a:rPr lang="cs-CZ" sz="2200" dirty="0"/>
              <a:t>průběžná kontrola výsledků žáka v </a:t>
            </a:r>
            <a:r>
              <a:rPr lang="cs-CZ" sz="2200" b="1" dirty="0" smtClean="0"/>
              <a:t>elektronickém systému </a:t>
            </a:r>
            <a:r>
              <a:rPr lang="cs-CZ" sz="2200" b="1" dirty="0" err="1"/>
              <a:t>E</a:t>
            </a:r>
            <a:r>
              <a:rPr lang="cs-CZ" sz="2200" b="1" dirty="0" err="1" smtClean="0"/>
              <a:t>dookit</a:t>
            </a:r>
            <a:r>
              <a:rPr lang="cs-CZ" sz="2200" b="1" dirty="0" smtClean="0"/>
              <a:t>.</a:t>
            </a:r>
          </a:p>
          <a:p>
            <a:r>
              <a:rPr lang="cs-CZ" sz="2200" b="1" dirty="0" smtClean="0"/>
              <a:t>Dotazy</a:t>
            </a:r>
            <a:r>
              <a:rPr lang="cs-CZ" sz="2200" b="1" dirty="0"/>
              <a:t>, stížnosti nebo problémy </a:t>
            </a:r>
            <a:r>
              <a:rPr lang="cs-CZ" sz="2200" dirty="0"/>
              <a:t>–řeší zástupce </a:t>
            </a:r>
            <a:r>
              <a:rPr lang="cs-CZ" sz="2200" dirty="0" smtClean="0"/>
              <a:t>ředitele </a:t>
            </a:r>
            <a:r>
              <a:rPr lang="cs-CZ" sz="2200" dirty="0"/>
              <a:t>ve spolupráci s třídním učitelem nebo s učitelem odborného výcviku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Výsledky klasifikace jsou vedeny pouze </a:t>
            </a:r>
            <a:r>
              <a:rPr lang="cs-CZ" sz="2200" b="1" dirty="0"/>
              <a:t>elektronicky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Omlouvání absence přes systém </a:t>
            </a:r>
            <a:r>
              <a:rPr lang="cs-CZ" sz="2200" dirty="0" err="1"/>
              <a:t>E</a:t>
            </a:r>
            <a:r>
              <a:rPr lang="cs-CZ" sz="2200" dirty="0" err="1" smtClean="0"/>
              <a:t>dookit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Heslo pro přihlášení obdrží rodiče od třídního učitele na začátku školního roku na e-mail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Správce </a:t>
            </a:r>
            <a:r>
              <a:rPr lang="cs-CZ" sz="2200" dirty="0" err="1"/>
              <a:t>E</a:t>
            </a:r>
            <a:r>
              <a:rPr lang="cs-CZ" sz="2200" dirty="0" err="1" smtClean="0"/>
              <a:t>dookitu</a:t>
            </a:r>
            <a:r>
              <a:rPr lang="cs-CZ" sz="2200" dirty="0" smtClean="0"/>
              <a:t> - Ing. Nešpor Petr</a:t>
            </a:r>
          </a:p>
          <a:p>
            <a:pPr marL="0" indent="0">
              <a:buNone/>
            </a:pPr>
            <a:r>
              <a:rPr lang="cs-CZ" sz="2200" dirty="0" smtClean="0"/>
              <a:t>     Tel: 547 </a:t>
            </a:r>
            <a:r>
              <a:rPr lang="cs-CZ" sz="2200" dirty="0"/>
              <a:t>120 763 </a:t>
            </a:r>
            <a:r>
              <a:rPr lang="cs-CZ" sz="2200" dirty="0" smtClean="0"/>
              <a:t>, 725 </a:t>
            </a:r>
            <a:r>
              <a:rPr lang="cs-CZ" sz="2200" dirty="0"/>
              <a:t>438 </a:t>
            </a:r>
            <a:r>
              <a:rPr lang="cs-CZ" sz="2200" dirty="0" smtClean="0"/>
              <a:t>050</a:t>
            </a:r>
          </a:p>
          <a:p>
            <a:pPr marL="0" indent="0">
              <a:buNone/>
            </a:pPr>
            <a:r>
              <a:rPr lang="cs-CZ" sz="2200" dirty="0" smtClean="0"/>
              <a:t>     E-mail: </a:t>
            </a:r>
            <a:r>
              <a:rPr lang="cs-CZ" sz="2200" dirty="0" smtClean="0">
                <a:hlinkClick r:id="rId2"/>
              </a:rPr>
              <a:t>nespor@soubosonohy.cz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Budova F-2.patro, kancelář č. 201</a:t>
            </a:r>
          </a:p>
          <a:p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15714"/>
            <a:ext cx="8229600" cy="55096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 smtClean="0"/>
              <a:t>Nástup do školy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8800" dirty="0" smtClean="0"/>
              <a:t>Žáci </a:t>
            </a:r>
            <a:r>
              <a:rPr lang="cs-CZ" sz="8800" dirty="0"/>
              <a:t>1. ročníků nastupují do školy </a:t>
            </a:r>
            <a:r>
              <a:rPr lang="cs-CZ" sz="8800" dirty="0" smtClean="0"/>
              <a:t>v pondělí</a:t>
            </a:r>
            <a:r>
              <a:rPr lang="cs-CZ" sz="8800" b="1" dirty="0" smtClean="0"/>
              <a:t> </a:t>
            </a:r>
            <a:r>
              <a:rPr lang="cs-CZ" sz="8800" b="1" dirty="0"/>
              <a:t>4</a:t>
            </a:r>
            <a:r>
              <a:rPr lang="cs-CZ" sz="8800" b="1" dirty="0" smtClean="0"/>
              <a:t>. </a:t>
            </a:r>
            <a:r>
              <a:rPr lang="cs-CZ" sz="8800" b="1" dirty="0"/>
              <a:t>září </a:t>
            </a:r>
            <a:r>
              <a:rPr lang="cs-CZ" sz="8800" b="1" dirty="0" smtClean="0"/>
              <a:t>2023</a:t>
            </a:r>
            <a:r>
              <a:rPr lang="cs-CZ" sz="8800" dirty="0" smtClean="0"/>
              <a:t>.</a:t>
            </a:r>
            <a:endParaRPr lang="cs-CZ" sz="8800" dirty="0"/>
          </a:p>
          <a:p>
            <a:r>
              <a:rPr lang="cs-CZ" sz="8800" dirty="0"/>
              <a:t>Slavnostní zahájení proběhne </a:t>
            </a:r>
            <a:r>
              <a:rPr lang="cs-CZ" sz="8800" b="1" dirty="0" smtClean="0"/>
              <a:t>v  8:00 hod. </a:t>
            </a:r>
            <a:r>
              <a:rPr lang="cs-CZ" sz="8800" dirty="0" smtClean="0"/>
              <a:t>ve </a:t>
            </a:r>
            <a:r>
              <a:rPr lang="cs-CZ" sz="8800" dirty="0"/>
              <a:t>školní jídelně. </a:t>
            </a:r>
          </a:p>
          <a:p>
            <a:r>
              <a:rPr lang="cs-CZ" sz="8800" b="1" dirty="0"/>
              <a:t>Seznamy žáků </a:t>
            </a:r>
            <a:r>
              <a:rPr lang="cs-CZ" sz="8800" dirty="0"/>
              <a:t>s rozdělením do tříd  budou umístěny </a:t>
            </a:r>
            <a:r>
              <a:rPr lang="cs-CZ" sz="8800" b="1" dirty="0"/>
              <a:t>u</a:t>
            </a:r>
            <a:r>
              <a:rPr lang="cs-CZ" sz="8800" b="1" dirty="0" smtClean="0"/>
              <a:t> </a:t>
            </a:r>
            <a:r>
              <a:rPr lang="cs-CZ" sz="8800" b="1" dirty="0"/>
              <a:t>vchodu do </a:t>
            </a:r>
            <a:r>
              <a:rPr lang="cs-CZ" sz="8800" b="1" dirty="0" smtClean="0"/>
              <a:t>areálu </a:t>
            </a:r>
            <a:r>
              <a:rPr lang="cs-CZ" sz="8800" b="1" dirty="0"/>
              <a:t>školy</a:t>
            </a:r>
            <a:r>
              <a:rPr lang="cs-CZ" sz="8800" dirty="0" smtClean="0"/>
              <a:t>.</a:t>
            </a:r>
          </a:p>
          <a:p>
            <a:pPr marL="0" indent="0">
              <a:buNone/>
            </a:pPr>
            <a:r>
              <a:rPr lang="cs-CZ" sz="8800" dirty="0" smtClean="0"/>
              <a:t>Na začátek školního roku nachystat:</a:t>
            </a:r>
          </a:p>
          <a:p>
            <a:r>
              <a:rPr lang="pl-PL" sz="8800" dirty="0" smtClean="0"/>
              <a:t>2x </a:t>
            </a:r>
            <a:r>
              <a:rPr lang="pl-PL" sz="8800" dirty="0"/>
              <a:t>visací zámek na skříňku do </a:t>
            </a:r>
            <a:r>
              <a:rPr lang="pl-PL" sz="8800" dirty="0" smtClean="0"/>
              <a:t>šatny v TV a OV</a:t>
            </a:r>
          </a:p>
          <a:p>
            <a:r>
              <a:rPr lang="pl-PL" sz="8000" dirty="0" smtClean="0"/>
              <a:t>Sešity A4 čtverečkovaný /445/- 7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bez linek /460/-2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A5 linkovaný - 2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linkovaný /444/- 2ks</a:t>
            </a:r>
          </a:p>
          <a:p>
            <a:r>
              <a:rPr lang="pl-PL" sz="8800" dirty="0" smtClean="0"/>
              <a:t>Anglický jazyk-možnost zakoupení učebnic a pracovních sešitů ve škole na začátku školního roku- sada- cca 632,- Kč.</a:t>
            </a:r>
          </a:p>
          <a:p>
            <a:r>
              <a:rPr lang="pl-PL" sz="8800" dirty="0" smtClean="0"/>
              <a:t>Matematika - možnost zakoupit pracovní sešit ve škole – cca 360,-Kč</a:t>
            </a:r>
          </a:p>
          <a:p>
            <a:r>
              <a:rPr lang="cs-CZ" sz="8800" dirty="0"/>
              <a:t>Ostatní informace obdrží žáci při nástupu do školy.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644"/>
            <a:ext cx="2520280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5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4100" b="1" dirty="0" smtClean="0"/>
              <a:t>Vyučované předměty v 1. ročníku</a:t>
            </a:r>
          </a:p>
          <a:p>
            <a:pPr marL="0" indent="0">
              <a:buNone/>
            </a:pPr>
            <a:endParaRPr lang="cs-CZ" sz="4100" b="1" dirty="0" smtClean="0"/>
          </a:p>
          <a:p>
            <a:pPr marL="0" indent="0">
              <a:buNone/>
            </a:pPr>
            <a:r>
              <a:rPr lang="cs-CZ" sz="2800" dirty="0" smtClean="0"/>
              <a:t>Všeobecné                                                         Odborné 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Český jazyk a literatura                                    Technická dokumentace</a:t>
            </a:r>
          </a:p>
          <a:p>
            <a:pPr marL="0" indent="0">
              <a:buNone/>
            </a:pPr>
            <a:r>
              <a:rPr lang="cs-CZ" sz="2800" dirty="0"/>
              <a:t>C</a:t>
            </a:r>
            <a:r>
              <a:rPr lang="cs-CZ" sz="2800" dirty="0" smtClean="0"/>
              <a:t>izí jazyk                                                             Instalace vody a kanalizace </a:t>
            </a:r>
          </a:p>
          <a:p>
            <a:pPr marL="0" indent="0">
              <a:buNone/>
            </a:pPr>
            <a:r>
              <a:rPr lang="cs-CZ" sz="2800" dirty="0" smtClean="0"/>
              <a:t>Občanská nauka                                                Vytápění </a:t>
            </a:r>
          </a:p>
          <a:p>
            <a:pPr marL="0" indent="0">
              <a:buNone/>
            </a:pPr>
            <a:r>
              <a:rPr lang="cs-CZ" sz="2800" dirty="0" smtClean="0"/>
              <a:t>Fyzika                                                                  Materiály </a:t>
            </a:r>
          </a:p>
          <a:p>
            <a:pPr marL="0" indent="0">
              <a:buNone/>
            </a:pPr>
            <a:r>
              <a:rPr lang="cs-CZ" sz="2800" dirty="0" smtClean="0"/>
              <a:t>Chemie                                                               Stavební konstrukce</a:t>
            </a:r>
          </a:p>
          <a:p>
            <a:pPr marL="0" indent="0">
              <a:buNone/>
            </a:pPr>
            <a:r>
              <a:rPr lang="cs-CZ" sz="2800" dirty="0" smtClean="0"/>
              <a:t>Člověk a příroda                                                Odborný výcvik</a:t>
            </a:r>
          </a:p>
          <a:p>
            <a:pPr marL="0" indent="0">
              <a:buNone/>
            </a:pPr>
            <a:r>
              <a:rPr lang="cs-CZ" sz="2800" dirty="0" smtClean="0"/>
              <a:t>Matematika</a:t>
            </a:r>
          </a:p>
          <a:p>
            <a:pPr marL="0" indent="0">
              <a:buNone/>
            </a:pPr>
            <a:r>
              <a:rPr lang="cs-CZ" sz="2800" dirty="0" smtClean="0"/>
              <a:t>Tělesná výchova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Učebnice do odborných předmětů v 1. ročníku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457200" indent="-457200">
              <a:buAutoNum type="arabicParenR"/>
            </a:pPr>
            <a:r>
              <a:rPr lang="cs-CZ" sz="2000" b="1" dirty="0" smtClean="0"/>
              <a:t>Materiály pro učební obor instalatér, </a:t>
            </a:r>
            <a:r>
              <a:rPr lang="cs-CZ" sz="2000" dirty="0" smtClean="0"/>
              <a:t>Sobotáles, Jaroslav Dufka</a:t>
            </a:r>
          </a:p>
          <a:p>
            <a:pPr marL="457200" indent="-457200">
              <a:buAutoNum type="arabicParenR"/>
            </a:pPr>
            <a:r>
              <a:rPr lang="cs-CZ" sz="2000" b="1" dirty="0" smtClean="0"/>
              <a:t>Vytápění  pro 1. a 2. ročník učebního oboru instalatér,</a:t>
            </a:r>
            <a:r>
              <a:rPr lang="cs-CZ" sz="2000" dirty="0" smtClean="0"/>
              <a:t> Sobotáles, Stanislav </a:t>
            </a:r>
            <a:r>
              <a:rPr lang="cs-CZ" sz="2000" dirty="0" err="1" smtClean="0"/>
              <a:t>Tajbr</a:t>
            </a:r>
            <a:endParaRPr lang="cs-CZ" sz="2000" dirty="0" smtClean="0"/>
          </a:p>
          <a:p>
            <a:pPr marL="457200" indent="-457200">
              <a:buAutoNum type="arabicParenR"/>
            </a:pPr>
            <a:r>
              <a:rPr lang="cs-CZ" sz="2000" b="1" dirty="0" smtClean="0"/>
              <a:t>Instalace vody a kanalizace I</a:t>
            </a:r>
            <a:r>
              <a:rPr lang="cs-CZ" sz="2000" dirty="0" smtClean="0"/>
              <a:t>, Informatorium, Miroslava Trnková</a:t>
            </a:r>
          </a:p>
          <a:p>
            <a:pPr marL="457200" indent="-457200">
              <a:buAutoNum type="arabicParenR"/>
            </a:pPr>
            <a:r>
              <a:rPr lang="cs-CZ" sz="2000" b="1" dirty="0" smtClean="0"/>
              <a:t>Stavební konstrukce pro 2. 3. ročník SOU</a:t>
            </a:r>
            <a:r>
              <a:rPr lang="cs-CZ" sz="2000" dirty="0" smtClean="0"/>
              <a:t>, Sobotáles, Antonín Doseděl a kolektiv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2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</a:t>
            </a:r>
            <a:r>
              <a:rPr lang="cs-CZ" b="1" dirty="0" smtClean="0"/>
              <a:t>Adresa školy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sz="2500" dirty="0" smtClean="0"/>
              <a:t>                         Střední škola stavebních řemesel,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příspěvková organizace,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Pražská 636/38b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642 </a:t>
            </a:r>
            <a:r>
              <a:rPr lang="cs-CZ" sz="2500" dirty="0"/>
              <a:t>00 Brno </a:t>
            </a:r>
            <a:r>
              <a:rPr lang="cs-CZ" sz="2500" dirty="0" smtClean="0"/>
              <a:t>– Bosonohy</a:t>
            </a:r>
          </a:p>
          <a:p>
            <a:pPr marL="0" indent="0" algn="ctr">
              <a:buNone/>
            </a:pPr>
            <a:r>
              <a:rPr lang="cs-CZ" sz="2500" dirty="0" smtClean="0"/>
              <a:t>      </a:t>
            </a: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79"/>
            <a:ext cx="2714567" cy="80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sz="9800" b="1" dirty="0" smtClean="0"/>
              <a:t>Ředitel </a:t>
            </a:r>
            <a:r>
              <a:rPr lang="cs-CZ" sz="9800" b="1" dirty="0" smtClean="0"/>
              <a:t>školy</a:t>
            </a:r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 </a:t>
            </a:r>
            <a:r>
              <a:rPr lang="cs-CZ" sz="8000" b="1" dirty="0" smtClean="0"/>
              <a:t>Ing. Jiří KOŠŤÁL</a:t>
            </a:r>
          </a:p>
          <a:p>
            <a:pPr marL="0" indent="0">
              <a:buNone/>
            </a:pPr>
            <a:r>
              <a:rPr lang="cs-CZ" sz="5500"/>
              <a:t> </a:t>
            </a:r>
            <a:r>
              <a:rPr lang="cs-CZ" sz="5500" smtClean="0"/>
              <a:t> 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Telefon: </a:t>
            </a:r>
            <a:r>
              <a:rPr lang="cs-CZ" sz="6800" dirty="0"/>
              <a:t> </a:t>
            </a:r>
            <a:r>
              <a:rPr lang="cs-CZ" sz="6800" dirty="0" smtClean="0"/>
              <a:t> 547 120 655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              </a:t>
            </a:r>
            <a:r>
              <a:rPr lang="cs-CZ" sz="6800" dirty="0"/>
              <a:t> </a:t>
            </a:r>
            <a:r>
              <a:rPr lang="cs-CZ" sz="6800" dirty="0" smtClean="0"/>
              <a:t>+420 603 464 665</a:t>
            </a:r>
          </a:p>
          <a:p>
            <a:pPr marL="0" indent="0">
              <a:buNone/>
            </a:pPr>
            <a:r>
              <a:rPr lang="cs-CZ" sz="6800" dirty="0" smtClean="0"/>
              <a:t>  E-mail: </a:t>
            </a:r>
            <a:r>
              <a:rPr lang="cs-CZ" sz="6800" dirty="0" smtClean="0">
                <a:hlinkClick r:id="rId2"/>
              </a:rPr>
              <a:t>kostal@soubosonohy.cz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 </a:t>
            </a:r>
          </a:p>
          <a:p>
            <a:pPr marL="0" indent="0">
              <a:buNone/>
            </a:pPr>
            <a:r>
              <a:rPr lang="cs-CZ" sz="6800" dirty="0" smtClean="0"/>
              <a:t>  </a:t>
            </a:r>
            <a:r>
              <a:rPr lang="cs-CZ" sz="6800" b="1" dirty="0" smtClean="0"/>
              <a:t>Asistentka ředitele</a:t>
            </a:r>
          </a:p>
          <a:p>
            <a:pPr marL="0" indent="0">
              <a:buNone/>
            </a:pPr>
            <a:r>
              <a:rPr lang="cs-CZ" sz="6800" dirty="0" smtClean="0"/>
              <a:t>  Nováková Jana</a:t>
            </a:r>
          </a:p>
          <a:p>
            <a:pPr marL="0" indent="0">
              <a:buNone/>
            </a:pPr>
            <a:r>
              <a:rPr lang="cs-CZ" sz="6800" dirty="0" smtClean="0"/>
              <a:t>  Telefon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dirty="0"/>
              <a:t>547 120 661, +420 602 123 156</a:t>
            </a:r>
            <a:r>
              <a:rPr lang="cs-CZ" sz="6800" dirty="0" smtClean="0"/>
              <a:t>,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</a:t>
            </a:r>
            <a:r>
              <a:rPr lang="cs-CZ" sz="6800" dirty="0"/>
              <a:t>E</a:t>
            </a:r>
            <a:r>
              <a:rPr lang="cs-CZ" sz="6800" dirty="0" smtClean="0"/>
              <a:t>-mail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u="sng" dirty="0" smtClean="0">
                <a:hlinkClick r:id="rId3"/>
              </a:rPr>
              <a:t>sekretariat@soubosonohy.cz</a:t>
            </a:r>
            <a:endParaRPr lang="cs-CZ" sz="6800" dirty="0"/>
          </a:p>
          <a:p>
            <a:pPr marL="0" indent="0">
              <a:buNone/>
            </a:pPr>
            <a:r>
              <a:rPr lang="cs-CZ" sz="6800" dirty="0" smtClean="0"/>
              <a:t>  Budova </a:t>
            </a:r>
            <a:r>
              <a:rPr lang="cs-CZ" sz="6800" dirty="0"/>
              <a:t>A-přízemí</a:t>
            </a:r>
          </a:p>
          <a:p>
            <a:pPr marL="0" indent="0">
              <a:buNone/>
            </a:pPr>
            <a:endParaRPr lang="cs-CZ" sz="6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0300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/>
              <a:t>Zástupce ředitele pro teoretické vyučování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100" dirty="0" smtClean="0"/>
              <a:t>Mgr. Měřinský Zdeněk  </a:t>
            </a:r>
          </a:p>
          <a:p>
            <a:pPr marL="0" indent="0">
              <a:buNone/>
            </a:pPr>
            <a:r>
              <a:rPr lang="cs-CZ" sz="3100" dirty="0" smtClean="0"/>
              <a:t>Tel:   547 120 747</a:t>
            </a:r>
          </a:p>
          <a:p>
            <a:pPr marL="0" indent="0">
              <a:buNone/>
            </a:pPr>
            <a:r>
              <a:rPr lang="cs-CZ" sz="3100" dirty="0"/>
              <a:t> </a:t>
            </a:r>
            <a:r>
              <a:rPr lang="cs-CZ" sz="3100" dirty="0" smtClean="0"/>
              <a:t>      +420 720 948 120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2"/>
              </a:rPr>
              <a:t>merinsky@soubosonohy.cz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F- 2. patro, kancelář </a:t>
            </a:r>
            <a:r>
              <a:rPr lang="cs-CZ" sz="3100" smtClean="0"/>
              <a:t>č. 204</a:t>
            </a:r>
            <a:endParaRPr lang="cs-CZ" sz="3100" dirty="0" smtClean="0"/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b="1" dirty="0" smtClean="0"/>
              <a:t>Asistentka zástupce ředitele</a:t>
            </a:r>
          </a:p>
          <a:p>
            <a:pPr marL="0" indent="0">
              <a:buNone/>
            </a:pPr>
            <a:r>
              <a:rPr lang="cs-CZ" sz="3100" dirty="0" smtClean="0"/>
              <a:t>Francová Eva </a:t>
            </a:r>
            <a:r>
              <a:rPr lang="cs-CZ" sz="3100" dirty="0" err="1" smtClean="0"/>
              <a:t>DiS</a:t>
            </a:r>
            <a:r>
              <a:rPr lang="cs-CZ" sz="3100" dirty="0" smtClean="0"/>
              <a:t>.</a:t>
            </a:r>
          </a:p>
          <a:p>
            <a:pPr marL="0" indent="0">
              <a:buNone/>
            </a:pPr>
            <a:r>
              <a:rPr lang="cs-CZ" sz="3100" dirty="0" smtClean="0"/>
              <a:t>Tel: </a:t>
            </a:r>
            <a:r>
              <a:rPr lang="cs-CZ" sz="3100" dirty="0"/>
              <a:t> </a:t>
            </a:r>
            <a:r>
              <a:rPr lang="cs-CZ" sz="3100" dirty="0" smtClean="0"/>
              <a:t> 547 120 724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3"/>
              </a:rPr>
              <a:t>francova@soubosonohy.cz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E- 1.patro, kancelář č. 102</a:t>
            </a:r>
            <a:endParaRPr lang="cs-CZ" sz="31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8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7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6700" b="1" dirty="0" smtClean="0"/>
              <a:t>Zástupce ředitele pro odborný výcvik</a:t>
            </a:r>
          </a:p>
          <a:p>
            <a:pPr marL="0" indent="0">
              <a:buNone/>
            </a:pPr>
            <a:endParaRPr lang="cs-CZ" sz="3800" b="1" dirty="0" smtClean="0"/>
          </a:p>
          <a:p>
            <a:pPr marL="0" indent="0">
              <a:buNone/>
            </a:pPr>
            <a:r>
              <a:rPr lang="cs-CZ" sz="4600" dirty="0" smtClean="0"/>
              <a:t>Mgr. Vítek Petr</a:t>
            </a:r>
          </a:p>
          <a:p>
            <a:pPr marL="0" indent="0">
              <a:buNone/>
            </a:pPr>
            <a:r>
              <a:rPr lang="cs-CZ" sz="4600" dirty="0" smtClean="0"/>
              <a:t>Tel: </a:t>
            </a:r>
            <a:r>
              <a:rPr lang="cs-CZ" sz="4600" dirty="0"/>
              <a:t> </a:t>
            </a:r>
            <a:r>
              <a:rPr lang="cs-CZ" sz="4600" dirty="0" smtClean="0"/>
              <a:t> 547 120 663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+420 601 161 350</a:t>
            </a:r>
          </a:p>
          <a:p>
            <a:pPr marL="0" indent="0">
              <a:buNone/>
            </a:pPr>
            <a:r>
              <a:rPr lang="cs-CZ" sz="4600" dirty="0"/>
              <a:t>E</a:t>
            </a:r>
            <a:r>
              <a:rPr lang="cs-CZ" sz="4600" dirty="0" smtClean="0"/>
              <a:t>-mail: </a:t>
            </a:r>
            <a:r>
              <a:rPr lang="cs-CZ" sz="4600" dirty="0" smtClean="0">
                <a:hlinkClick r:id="rId2"/>
              </a:rPr>
              <a:t>vitek@soubosonohy.cz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</a:p>
          <a:p>
            <a:pPr marL="0" indent="0">
              <a:buNone/>
            </a:pPr>
            <a:endParaRPr lang="cs-CZ" sz="4600" dirty="0" smtClean="0"/>
          </a:p>
          <a:p>
            <a:pPr marL="0" indent="0">
              <a:buNone/>
            </a:pPr>
            <a:r>
              <a:rPr lang="cs-CZ" sz="4600" b="1" dirty="0" smtClean="0"/>
              <a:t>Referentka matriky a odborného výcviku</a:t>
            </a:r>
          </a:p>
          <a:p>
            <a:pPr marL="0" indent="0">
              <a:buNone/>
            </a:pPr>
            <a:r>
              <a:rPr lang="cs-CZ" sz="4600" dirty="0" smtClean="0"/>
              <a:t>Ing. Klapalová Karolína</a:t>
            </a:r>
          </a:p>
          <a:p>
            <a:pPr marL="0" indent="0">
              <a:buNone/>
            </a:pPr>
            <a:r>
              <a:rPr lang="cs-CZ" sz="4600" dirty="0" smtClean="0"/>
              <a:t>Tel:   547 120 781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+420 725 897 403</a:t>
            </a:r>
          </a:p>
          <a:p>
            <a:pPr marL="0" indent="0">
              <a:buNone/>
            </a:pPr>
            <a:r>
              <a:rPr lang="cs-CZ" sz="4600" dirty="0" smtClean="0"/>
              <a:t>E-mail: </a:t>
            </a:r>
            <a:r>
              <a:rPr lang="cs-CZ" sz="4600" dirty="0" smtClean="0">
                <a:hlinkClick r:id="rId3"/>
              </a:rPr>
              <a:t>klapalova@soubosonohy.cz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  <a:endParaRPr lang="cs-CZ" sz="4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Zástupce ředitele pro výchovu mimo vyučování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400" dirty="0" smtClean="0"/>
              <a:t>Mgr. Komínek Roman</a:t>
            </a:r>
          </a:p>
          <a:p>
            <a:pPr marL="0" indent="0">
              <a:buNone/>
            </a:pPr>
            <a:r>
              <a:rPr lang="cs-CZ" sz="2400" dirty="0" smtClean="0"/>
              <a:t>Tel: </a:t>
            </a:r>
            <a:r>
              <a:rPr lang="cs-CZ" sz="2400" dirty="0"/>
              <a:t> </a:t>
            </a:r>
            <a:r>
              <a:rPr lang="cs-CZ" sz="2400" dirty="0" smtClean="0"/>
              <a:t> 547 120 641</a:t>
            </a:r>
          </a:p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400" dirty="0"/>
              <a:t> </a:t>
            </a:r>
            <a:r>
              <a:rPr lang="cs-CZ" sz="2400" dirty="0" smtClean="0"/>
              <a:t>+420 727 852 003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2"/>
              </a:rPr>
              <a:t>kominek@soubosonohy.cz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A-přízemí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Vedoucí vychovatel</a:t>
            </a:r>
          </a:p>
          <a:p>
            <a:pPr marL="0" indent="0">
              <a:buNone/>
            </a:pPr>
            <a:r>
              <a:rPr lang="cs-CZ" sz="2400" dirty="0" smtClean="0"/>
              <a:t>Mgr. Zukal Petr</a:t>
            </a:r>
          </a:p>
          <a:p>
            <a:pPr marL="0" indent="0">
              <a:buNone/>
            </a:pPr>
            <a:r>
              <a:rPr lang="cs-CZ" sz="2400" dirty="0" smtClean="0"/>
              <a:t>Tel: +420 601 234 556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3"/>
              </a:rPr>
              <a:t>zukal@soubosonohy.cz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B</a:t>
            </a:r>
            <a:endParaRPr lang="cs-CZ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Studijní oddělení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Studijní referent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Sobotková Ivana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547 120 651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+420 606 060 055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sobotkova@soubosonohy.cz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F-přízemí</a:t>
            </a:r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Karta ISIC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200" dirty="0"/>
              <a:t>Povinná</a:t>
            </a:r>
          </a:p>
          <a:p>
            <a:r>
              <a:rPr lang="pl-PL" sz="2200" dirty="0"/>
              <a:t>Cena za pořízení karty </a:t>
            </a:r>
            <a:r>
              <a:rPr lang="pl-PL" sz="2200" b="1" dirty="0"/>
              <a:t>3</a:t>
            </a:r>
            <a:r>
              <a:rPr lang="pl-PL" sz="2200" b="1" dirty="0" smtClean="0"/>
              <a:t>50 </a:t>
            </a:r>
            <a:r>
              <a:rPr lang="pl-PL" sz="2200" b="1" dirty="0"/>
              <a:t>Kč</a:t>
            </a:r>
            <a:endParaRPr lang="pl-PL" sz="2200" dirty="0"/>
          </a:p>
          <a:p>
            <a:r>
              <a:rPr lang="cs-CZ" sz="2200" dirty="0"/>
              <a:t>Prokazování totožnosti žáka ve škole</a:t>
            </a:r>
          </a:p>
          <a:p>
            <a:r>
              <a:rPr lang="cs-CZ" sz="2200" dirty="0"/>
              <a:t>Vstup do budovy, kopírování</a:t>
            </a:r>
          </a:p>
          <a:p>
            <a:r>
              <a:rPr lang="cs-CZ" sz="2200" dirty="0"/>
              <a:t>Objednávání obědů </a:t>
            </a:r>
          </a:p>
          <a:p>
            <a:r>
              <a:rPr lang="pl-PL" sz="2200" dirty="0"/>
              <a:t>Slevy na knihy, koncerty, permanentky, muzea, …</a:t>
            </a:r>
          </a:p>
          <a:p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Stravování</a:t>
            </a:r>
          </a:p>
          <a:p>
            <a:pPr marL="0" indent="0">
              <a:buNone/>
            </a:pPr>
            <a:r>
              <a:rPr lang="cs-CZ" sz="2200" dirty="0"/>
              <a:t>Kontaktní osoba pro stravování a platby za ubytování</a:t>
            </a:r>
            <a:r>
              <a:rPr lang="cs-CZ" sz="2200" dirty="0" smtClean="0"/>
              <a:t>: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Sobková Hana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547 120 631</a:t>
            </a:r>
          </a:p>
          <a:p>
            <a:pPr marL="0" indent="0">
              <a:buNone/>
            </a:pPr>
            <a:r>
              <a:rPr lang="cs-CZ" sz="2200" b="1" u="sng" dirty="0" smtClean="0">
                <a:hlinkClick r:id="rId2"/>
              </a:rPr>
              <a:t>sobkova@soubosonohy.cz</a:t>
            </a:r>
            <a:endParaRPr lang="cs-CZ" sz="2200" b="1" u="sng" dirty="0" smtClean="0"/>
          </a:p>
          <a:p>
            <a:pPr marL="0" indent="0">
              <a:buNone/>
            </a:pPr>
            <a:r>
              <a:rPr lang="cs-CZ" sz="2200" dirty="0" smtClean="0"/>
              <a:t>Budova A-přízemí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i="1" dirty="0"/>
              <a:t>Po až Čt 7.00 – 14.00 hod.</a:t>
            </a:r>
            <a:endParaRPr lang="cs-CZ" sz="2200" dirty="0"/>
          </a:p>
          <a:p>
            <a:r>
              <a:rPr lang="cs-CZ" sz="2200" i="1" dirty="0"/>
              <a:t>Pá – pokladna </a:t>
            </a:r>
            <a:r>
              <a:rPr lang="cs-CZ" sz="2200" i="1" dirty="0" smtClean="0"/>
              <a:t>uzavřena</a:t>
            </a:r>
          </a:p>
          <a:p>
            <a:r>
              <a:rPr lang="cs-CZ" sz="2200" dirty="0"/>
              <a:t>Přihlášky ke stravování k dispozici</a:t>
            </a:r>
          </a:p>
          <a:p>
            <a:pPr marL="0" indent="0">
              <a:buNone/>
            </a:pPr>
            <a:r>
              <a:rPr lang="cs-CZ" sz="2200" dirty="0" smtClean="0"/>
              <a:t>     na </a:t>
            </a:r>
            <a:r>
              <a:rPr lang="cs-CZ" sz="2200" dirty="0"/>
              <a:t>stránkách školy </a:t>
            </a:r>
            <a:r>
              <a:rPr lang="cs-CZ" sz="2200" dirty="0" smtClean="0"/>
              <a:t>www.soubosonohy.cz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838</Words>
  <Application>Microsoft Office PowerPoint</Application>
  <PresentationFormat>Předvádění na obrazovce (4:3)</PresentationFormat>
  <Paragraphs>192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stavebních řemesel, Brno – Bosonohy příspěvková organizace</dc:title>
  <dc:creator>Učitel</dc:creator>
  <cp:lastModifiedBy>Francová Eva</cp:lastModifiedBy>
  <cp:revision>73</cp:revision>
  <dcterms:created xsi:type="dcterms:W3CDTF">2022-06-16T04:13:21Z</dcterms:created>
  <dcterms:modified xsi:type="dcterms:W3CDTF">2023-07-24T11:26:30Z</dcterms:modified>
</cp:coreProperties>
</file>